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1" r:id="rId9"/>
    <p:sldId id="292" r:id="rId10"/>
    <p:sldId id="293" r:id="rId11"/>
    <p:sldId id="29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>
        <p:scale>
          <a:sx n="70" d="100"/>
          <a:sy n="70" d="100"/>
        </p:scale>
        <p:origin x="-4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71600" y="1412776"/>
            <a:ext cx="727280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dirty="0">
                <a:solidFill>
                  <a:srgbClr val="FF0000"/>
                </a:solidFill>
                <a:latin typeface="Arial Black" panose="020B0A04020102020204" pitchFamily="34" charset="0"/>
              </a:rPr>
              <a:t>NASIL ÇALIŞMALIYIZ?</a:t>
            </a:r>
          </a:p>
          <a:p>
            <a:pPr algn="ctr"/>
            <a:endParaRPr lang="tr-TR" sz="5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tr-TR" sz="5400" dirty="0">
                <a:solidFill>
                  <a:srgbClr val="FF0000"/>
                </a:solidFill>
                <a:latin typeface="Arial Black" panose="020B0A04020102020204" pitchFamily="34" charset="0"/>
              </a:rPr>
              <a:t>PUANIMIZI NASIL ARTIRMALIYIZ?</a:t>
            </a:r>
          </a:p>
        </p:txBody>
      </p:sp>
    </p:spTree>
    <p:extLst>
      <p:ext uri="{BB962C8B-B14F-4D97-AF65-F5344CB8AC3E}">
        <p14:creationId xmlns:p14="http://schemas.microsoft.com/office/powerpoint/2010/main" xmlns="" val="1112615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5536" y="404664"/>
            <a:ext cx="4176464" cy="37856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endParaRPr lang="tr-TR" sz="2400" dirty="0"/>
          </a:p>
          <a:p>
            <a:r>
              <a:rPr lang="tr-TR" sz="2400" dirty="0" err="1"/>
              <a:t>Dyned</a:t>
            </a:r>
            <a:r>
              <a:rPr lang="tr-TR" sz="2400" dirty="0"/>
              <a:t> çalışırken yapılan en büyük hatalardan bir tanesi çalışma sonlanmadan programın veya çalışılan bölümün kapatılmasıdır.</a:t>
            </a:r>
          </a:p>
          <a:p>
            <a:endParaRPr lang="tr-TR" sz="2400" dirty="0"/>
          </a:p>
          <a:p>
            <a:r>
              <a:rPr lang="tr-TR" sz="2400" dirty="0"/>
              <a:t>Çalışılan bölümün sonuna kadar bitirilmesi gereklidir.</a:t>
            </a:r>
          </a:p>
          <a:p>
            <a:endParaRPr lang="tr-TR" sz="2400" dirty="0"/>
          </a:p>
        </p:txBody>
      </p:sp>
      <p:sp>
        <p:nvSpPr>
          <p:cNvPr id="3" name="Dikdörtgen 2"/>
          <p:cNvSpPr/>
          <p:nvPr/>
        </p:nvSpPr>
        <p:spPr>
          <a:xfrm>
            <a:off x="5076056" y="404664"/>
            <a:ext cx="3600400" cy="37856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tr-TR" sz="2400" dirty="0"/>
          </a:p>
          <a:p>
            <a:r>
              <a:rPr lang="tr-TR" sz="2400" dirty="0"/>
              <a:t>En büyük hatalardan diğeri ise MASTERY TEST (BECERİ SINAVI)'</a:t>
            </a:r>
            <a:r>
              <a:rPr lang="tr-TR" sz="2400" dirty="0" err="1"/>
              <a:t>nı</a:t>
            </a:r>
            <a:r>
              <a:rPr lang="tr-TR" sz="2400" dirty="0"/>
              <a:t> yarıda bırakıp </a:t>
            </a:r>
            <a:r>
              <a:rPr lang="tr-TR" sz="2400" dirty="0" err="1"/>
              <a:t>çıkmaktır.Çünkü</a:t>
            </a:r>
            <a:r>
              <a:rPr lang="tr-TR" sz="2400" dirty="0"/>
              <a:t> geçme notunuz 85'dir ve 90nın üzerinde alacağınız bir not hanenize silinmeyecek bir +2 puan oluşturur. </a:t>
            </a:r>
          </a:p>
          <a:p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1043608" y="4581128"/>
            <a:ext cx="7056784" cy="193899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endParaRPr lang="tr-TR" sz="2400" dirty="0"/>
          </a:p>
          <a:p>
            <a:r>
              <a:rPr lang="tr-TR" sz="2400" dirty="0" err="1"/>
              <a:t>Quizler</a:t>
            </a:r>
            <a:r>
              <a:rPr lang="tr-TR" sz="2400" dirty="0"/>
              <a:t> ve Anlama Alıştırmalarında ses kaydı ve tekrarı </a:t>
            </a:r>
            <a:r>
              <a:rPr lang="tr-TR" sz="2400" dirty="0" err="1"/>
              <a:t>yapılmayacaktır.Çünkü</a:t>
            </a:r>
            <a:r>
              <a:rPr lang="tr-TR" sz="2400" dirty="0"/>
              <a:t> sorular sürelidir ve biz hakkımızı ses kaydederek boşa harcamamalıyız.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47371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55576" y="1124744"/>
            <a:ext cx="7848872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sz="2000" b="1" dirty="0"/>
              <a:t>YAPTIĞINIZ ÇALIŞMALAR VE PUANLARINIZ SENE SONUNA KADAR SILINMEYECEKTIR.</a:t>
            </a:r>
          </a:p>
          <a:p>
            <a:r>
              <a:rPr lang="tr-TR" sz="2000" b="1" dirty="0"/>
              <a:t>O YÜZDEN ÇALIŞMALARINIZA ÖZEN GÖSTERİN.SIK SIK DÜZENLİ ÇALIŞMAYA ÖZEN GÖSTERİN.</a:t>
            </a:r>
          </a:p>
          <a:p>
            <a:endParaRPr lang="tr-TR" sz="2000" b="1" dirty="0"/>
          </a:p>
          <a:p>
            <a:r>
              <a:rPr lang="tr-TR" sz="2000" b="1" dirty="0"/>
              <a:t>DİL ÖĞRENMEK ARTIK HEPİMİZ İÇİN ZORUNLU BİR DURUMDUR.</a:t>
            </a:r>
          </a:p>
          <a:p>
            <a:endParaRPr lang="tr-TR" sz="2000" b="1" dirty="0"/>
          </a:p>
          <a:p>
            <a:r>
              <a:rPr lang="tr-TR" sz="2000" b="1" dirty="0"/>
              <a:t>DYNED BU NOKTADA SİZİ DESTEKLEYEN ,BİREYSEL VE ÖZEL BİR ÖĞRETMEN GİBİDİR.</a:t>
            </a:r>
          </a:p>
          <a:p>
            <a:endParaRPr lang="tr-TR" sz="2000" b="1" dirty="0"/>
          </a:p>
          <a:p>
            <a:endParaRPr lang="tr-T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82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56" t="2118" r="18708" b="8666"/>
          <a:stretch/>
        </p:blipFill>
        <p:spPr bwMode="auto">
          <a:xfrm>
            <a:off x="0" y="47767"/>
            <a:ext cx="9144000" cy="669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Düz Ok Bağlayıcısı 3"/>
          <p:cNvCxnSpPr/>
          <p:nvPr/>
        </p:nvCxnSpPr>
        <p:spPr>
          <a:xfrm flipV="1">
            <a:off x="4860032" y="5013176"/>
            <a:ext cx="936104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652120" y="4581128"/>
            <a:ext cx="184518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Durdurma Tuşu</a:t>
            </a:r>
          </a:p>
        </p:txBody>
      </p:sp>
      <p:cxnSp>
        <p:nvCxnSpPr>
          <p:cNvPr id="8" name="Düz Ok Bağlayıcısı 7"/>
          <p:cNvCxnSpPr>
            <a:endCxn id="11" idx="2"/>
          </p:cNvCxnSpPr>
          <p:nvPr/>
        </p:nvCxnSpPr>
        <p:spPr>
          <a:xfrm flipH="1" flipV="1">
            <a:off x="4150899" y="5174114"/>
            <a:ext cx="69445" cy="10631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3441766" y="4804782"/>
            <a:ext cx="141826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Tekrar  Tuşu</a:t>
            </a:r>
          </a:p>
        </p:txBody>
      </p:sp>
      <p:cxnSp>
        <p:nvCxnSpPr>
          <p:cNvPr id="13" name="Düz Ok Bağlayıcısı 12"/>
          <p:cNvCxnSpPr/>
          <p:nvPr/>
        </p:nvCxnSpPr>
        <p:spPr>
          <a:xfrm flipV="1">
            <a:off x="2775992" y="4581128"/>
            <a:ext cx="0" cy="16561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2161734" y="4211796"/>
            <a:ext cx="154617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Kulaklık  Tuşu</a:t>
            </a:r>
          </a:p>
        </p:txBody>
      </p:sp>
      <p:cxnSp>
        <p:nvCxnSpPr>
          <p:cNvPr id="17" name="Düz Ok Bağlayıcısı 16"/>
          <p:cNvCxnSpPr/>
          <p:nvPr/>
        </p:nvCxnSpPr>
        <p:spPr>
          <a:xfrm flipH="1" flipV="1">
            <a:off x="1331640" y="5174114"/>
            <a:ext cx="652264" cy="10631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/>
          <p:cNvSpPr txBox="1"/>
          <p:nvPr/>
        </p:nvSpPr>
        <p:spPr>
          <a:xfrm>
            <a:off x="437734" y="4765794"/>
            <a:ext cx="154617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Mikrofon Tuşu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7497308" y="5336381"/>
            <a:ext cx="141826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Çeviri Tuşu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5830970" y="5440578"/>
            <a:ext cx="141826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Altyazı  Tuşu</a:t>
            </a:r>
          </a:p>
        </p:txBody>
      </p:sp>
      <p:sp>
        <p:nvSpPr>
          <p:cNvPr id="22" name="Oval 21"/>
          <p:cNvSpPr/>
          <p:nvPr/>
        </p:nvSpPr>
        <p:spPr>
          <a:xfrm>
            <a:off x="1820149" y="6126075"/>
            <a:ext cx="61407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Oval 25"/>
          <p:cNvSpPr/>
          <p:nvPr/>
        </p:nvSpPr>
        <p:spPr>
          <a:xfrm>
            <a:off x="2468957" y="6126075"/>
            <a:ext cx="61407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Oval 26"/>
          <p:cNvSpPr/>
          <p:nvPr/>
        </p:nvSpPr>
        <p:spPr>
          <a:xfrm>
            <a:off x="3990143" y="6126075"/>
            <a:ext cx="61407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Oval 27"/>
          <p:cNvSpPr/>
          <p:nvPr/>
        </p:nvSpPr>
        <p:spPr>
          <a:xfrm>
            <a:off x="4609131" y="6099284"/>
            <a:ext cx="61407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Oval 28"/>
          <p:cNvSpPr/>
          <p:nvPr/>
        </p:nvSpPr>
        <p:spPr>
          <a:xfrm>
            <a:off x="6084168" y="6193688"/>
            <a:ext cx="61407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Oval 29"/>
          <p:cNvSpPr/>
          <p:nvPr/>
        </p:nvSpPr>
        <p:spPr>
          <a:xfrm>
            <a:off x="6827393" y="6126075"/>
            <a:ext cx="61407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1" name="Düz Ok Bağlayıcısı 30"/>
          <p:cNvCxnSpPr/>
          <p:nvPr/>
        </p:nvCxnSpPr>
        <p:spPr>
          <a:xfrm flipH="1" flipV="1">
            <a:off x="6321760" y="5705714"/>
            <a:ext cx="34720" cy="4879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 flipV="1">
            <a:off x="7134428" y="5705714"/>
            <a:ext cx="677933" cy="5315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etin kutusu 34"/>
          <p:cNvSpPr txBox="1"/>
          <p:nvPr/>
        </p:nvSpPr>
        <p:spPr>
          <a:xfrm>
            <a:off x="2349860" y="260648"/>
            <a:ext cx="6794140" cy="230832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Cümleyi dinledikten sonra  durdurma tuşu ile konuşmayı durdurun.</a:t>
            </a:r>
          </a:p>
          <a:p>
            <a:r>
              <a:rPr lang="tr-TR" dirty="0"/>
              <a:t>Tekrar tuşu ile cümleyi 2 kere daha dinleyin.</a:t>
            </a:r>
          </a:p>
          <a:p>
            <a:r>
              <a:rPr lang="tr-TR" dirty="0"/>
              <a:t>Mikrofon tuşuna basarak duyduğunuz cümleyi kendiniz söyleyerek ses kaydı yapın.</a:t>
            </a:r>
          </a:p>
          <a:p>
            <a:r>
              <a:rPr lang="tr-TR" dirty="0"/>
              <a:t>Kulaklık tuşu ile kendi sesinizi dinleyin.</a:t>
            </a:r>
          </a:p>
          <a:p>
            <a:r>
              <a:rPr lang="tr-TR" dirty="0"/>
              <a:t>Daha sonra tekrar tuşu ile kendi sesiniz ile orijinal cümleyi karşılaştırın.</a:t>
            </a:r>
          </a:p>
          <a:p>
            <a:r>
              <a:rPr lang="tr-TR" dirty="0"/>
              <a:t>Daha sonra durdurma tuşuna tekrar basarak bir sonraki cümleye geçin.</a:t>
            </a:r>
          </a:p>
          <a:p>
            <a:r>
              <a:rPr lang="tr-TR" dirty="0"/>
              <a:t>Altyazı ve çeviri tuşlarını kullanmamaya çalışın.</a:t>
            </a:r>
          </a:p>
        </p:txBody>
      </p:sp>
    </p:spTree>
    <p:extLst>
      <p:ext uri="{BB962C8B-B14F-4D97-AF65-F5344CB8AC3E}">
        <p14:creationId xmlns:p14="http://schemas.microsoft.com/office/powerpoint/2010/main" xmlns="" val="221807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686"/>
          <a:stretch/>
        </p:blipFill>
        <p:spPr>
          <a:xfrm>
            <a:off x="107504" y="184245"/>
            <a:ext cx="4846320" cy="6673755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5076056" y="692696"/>
            <a:ext cx="4052671" cy="56323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tr-TR" sz="2400" dirty="0"/>
          </a:p>
          <a:p>
            <a:r>
              <a:rPr lang="tr-TR" sz="2400" dirty="0"/>
              <a:t>Bu kurallara göre çalıştığınız zaman puanınız hızla yükselir.</a:t>
            </a:r>
          </a:p>
          <a:p>
            <a:r>
              <a:rPr lang="tr-TR" sz="2400" dirty="0"/>
              <a:t>Ayrıca bu tekrar etme ve ses kaydetme işlemi sıkıcı ve karışık gibi görünse de sizin kelimeleri doğru </a:t>
            </a:r>
            <a:r>
              <a:rPr lang="tr-TR" sz="2400" dirty="0" err="1"/>
              <a:t>söyleyebilmeniz,dinlediğinizi</a:t>
            </a:r>
            <a:r>
              <a:rPr lang="tr-TR" sz="2400" dirty="0"/>
              <a:t> daha kolay anlayabilmeniz içindir.</a:t>
            </a:r>
          </a:p>
          <a:p>
            <a:endParaRPr lang="tr-TR" sz="2400" dirty="0"/>
          </a:p>
          <a:p>
            <a:r>
              <a:rPr lang="tr-TR" sz="2400" dirty="0"/>
              <a:t>Tekrar </a:t>
            </a:r>
            <a:r>
              <a:rPr lang="tr-TR" sz="2400" dirty="0" err="1"/>
              <a:t>tuşu,mikrofon</a:t>
            </a:r>
            <a:r>
              <a:rPr lang="tr-TR" sz="2400" dirty="0"/>
              <a:t> ve </a:t>
            </a:r>
            <a:r>
              <a:rPr lang="tr-TR" sz="2400" dirty="0" err="1"/>
              <a:t>kulaklıktuşlarının</a:t>
            </a:r>
            <a:r>
              <a:rPr lang="tr-TR" sz="2400" dirty="0"/>
              <a:t> doğru kullanımı  her biri için +2 puan kazandırır.</a:t>
            </a:r>
          </a:p>
        </p:txBody>
      </p:sp>
    </p:spTree>
    <p:extLst>
      <p:ext uri="{BB962C8B-B14F-4D97-AF65-F5344CB8AC3E}">
        <p14:creationId xmlns:p14="http://schemas.microsoft.com/office/powerpoint/2010/main" xmlns="" val="329882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83568" y="620688"/>
            <a:ext cx="7919540" cy="48013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endParaRPr lang="tr-TR" dirty="0"/>
          </a:p>
          <a:p>
            <a:r>
              <a:rPr lang="tr-TR" dirty="0"/>
              <a:t>En kolay ve puan kazandıran çalışma süresi yöntemi </a:t>
            </a:r>
            <a:r>
              <a:rPr lang="tr-TR" dirty="0" err="1"/>
              <a:t>hergün</a:t>
            </a:r>
            <a:r>
              <a:rPr lang="tr-TR" dirty="0"/>
              <a:t> en az 15 </a:t>
            </a:r>
            <a:r>
              <a:rPr lang="tr-TR" dirty="0" err="1"/>
              <a:t>dk</a:t>
            </a:r>
            <a:r>
              <a:rPr lang="tr-TR" dirty="0"/>
              <a:t> çalışmaktır.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Haftada en az 1,5 saat çalışırsanız +2 puan</a:t>
            </a:r>
          </a:p>
          <a:p>
            <a:r>
              <a:rPr lang="tr-TR" dirty="0"/>
              <a:t>Haftada en az  2,5 saat çalışırsanız+3 puan</a:t>
            </a:r>
          </a:p>
          <a:p>
            <a:endParaRPr lang="tr-TR" dirty="0"/>
          </a:p>
          <a:p>
            <a:r>
              <a:rPr lang="tr-TR" dirty="0" err="1"/>
              <a:t>Burda</a:t>
            </a:r>
            <a:r>
              <a:rPr lang="tr-TR" dirty="0"/>
              <a:t> önemli olan </a:t>
            </a:r>
            <a:r>
              <a:rPr lang="tr-TR" b="1" u="sng" dirty="0"/>
              <a:t>sık sık ve düzenli </a:t>
            </a:r>
            <a:r>
              <a:rPr lang="tr-TR" dirty="0"/>
              <a:t>çalışmaktır.</a:t>
            </a:r>
          </a:p>
          <a:p>
            <a:r>
              <a:rPr lang="tr-TR" dirty="0"/>
              <a:t>Bir günde 1,5 saat çalışmanızın  hiç bir anlamı yoktur.</a:t>
            </a:r>
          </a:p>
          <a:p>
            <a:r>
              <a:rPr lang="tr-TR" dirty="0"/>
              <a:t>2 gün üst üste </a:t>
            </a:r>
            <a:r>
              <a:rPr lang="tr-TR" dirty="0" err="1"/>
              <a:t>DynEd’e</a:t>
            </a:r>
            <a:r>
              <a:rPr lang="tr-TR" dirty="0"/>
              <a:t> giriş yapmaz iseniz puanınız düşer.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	    Günde 15  </a:t>
            </a:r>
            <a:r>
              <a:rPr lang="tr-TR" dirty="0" err="1"/>
              <a:t>dk</a:t>
            </a:r>
            <a:r>
              <a:rPr lang="tr-TR" dirty="0"/>
              <a:t> çalışarak +2puan alabilirsiniz.</a:t>
            </a:r>
          </a:p>
          <a:p>
            <a:r>
              <a:rPr lang="tr-TR" dirty="0"/>
              <a:t>	    Günde 25 </a:t>
            </a:r>
            <a:r>
              <a:rPr lang="tr-TR" dirty="0" err="1"/>
              <a:t>dk</a:t>
            </a:r>
            <a:r>
              <a:rPr lang="tr-TR" dirty="0"/>
              <a:t> çalışarak +3 puan kazanabilirsiniz.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333194" y="4005064"/>
            <a:ext cx="5760640" cy="93610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0880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83568" y="1052736"/>
            <a:ext cx="7646580" cy="452431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endParaRPr lang="tr-TR" dirty="0"/>
          </a:p>
          <a:p>
            <a:endParaRPr lang="tr-TR" dirty="0"/>
          </a:p>
          <a:p>
            <a:pPr algn="ctr"/>
            <a:r>
              <a:rPr lang="tr-TR" dirty="0"/>
              <a:t>Haftada en az 3 gün çalışırsanız +2 puan</a:t>
            </a:r>
          </a:p>
          <a:p>
            <a:pPr algn="ctr"/>
            <a:r>
              <a:rPr lang="tr-TR" dirty="0"/>
              <a:t>Haftada en az  4 gün  çalışırsanız+3 puan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b="1" u="sng" dirty="0"/>
              <a:t>3 günden az çalışırsanız -2 puan alırsınız.</a:t>
            </a:r>
          </a:p>
          <a:p>
            <a:endParaRPr lang="tr-TR" dirty="0"/>
          </a:p>
          <a:p>
            <a:r>
              <a:rPr lang="tr-TR" dirty="0" err="1"/>
              <a:t>Burda</a:t>
            </a:r>
            <a:r>
              <a:rPr lang="tr-TR" dirty="0"/>
              <a:t> önemli olan </a:t>
            </a:r>
            <a:r>
              <a:rPr lang="tr-TR" b="1" u="sng" dirty="0"/>
              <a:t>sık sık ve düzenli </a:t>
            </a:r>
            <a:r>
              <a:rPr lang="tr-TR" dirty="0"/>
              <a:t>çalışmaktır.</a:t>
            </a:r>
          </a:p>
          <a:p>
            <a:endParaRPr lang="tr-TR" dirty="0"/>
          </a:p>
          <a:p>
            <a:r>
              <a:rPr lang="tr-TR" dirty="0"/>
              <a:t>Kısacası sık sık sisteme girmeniz size artı puan kazandıracaktır.</a:t>
            </a:r>
          </a:p>
          <a:p>
            <a:r>
              <a:rPr lang="tr-TR" dirty="0"/>
              <a:t>Çünkü sık sık tekrar ettiğimiz bilgiler daha kalıcı hale gelir ve unutmamız zorlaşır.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626538" y="1412776"/>
            <a:ext cx="5760640" cy="93610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9530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/>
          <a:srcRect l="15228" t="2321" r="15350"/>
          <a:stretch/>
        </p:blipFill>
        <p:spPr bwMode="auto">
          <a:xfrm>
            <a:off x="29884" y="0"/>
            <a:ext cx="9114115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3" name="Yuvarlatılmış Dikdörtgen 2"/>
          <p:cNvSpPr/>
          <p:nvPr/>
        </p:nvSpPr>
        <p:spPr>
          <a:xfrm>
            <a:off x="6033470" y="2420888"/>
            <a:ext cx="1274833" cy="770384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000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uvarlatılmış Dikdörtgen 3"/>
          <p:cNvSpPr/>
          <p:nvPr/>
        </p:nvSpPr>
        <p:spPr>
          <a:xfrm>
            <a:off x="4722881" y="3162672"/>
            <a:ext cx="1274833" cy="770384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000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Yuvarlatılmış Dikdörtgen 4"/>
          <p:cNvSpPr/>
          <p:nvPr/>
        </p:nvSpPr>
        <p:spPr>
          <a:xfrm>
            <a:off x="7308303" y="3933056"/>
            <a:ext cx="1274833" cy="770384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000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Yuvarlatılmış Dikdörtgen 5"/>
          <p:cNvSpPr/>
          <p:nvPr/>
        </p:nvSpPr>
        <p:spPr>
          <a:xfrm>
            <a:off x="3483804" y="3933056"/>
            <a:ext cx="1274833" cy="770384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000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2047929" y="404664"/>
            <a:ext cx="6624736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r>
              <a:rPr lang="tr-TR" sz="2000" dirty="0"/>
              <a:t>Her 2 üniteye bir </a:t>
            </a:r>
            <a:r>
              <a:rPr lang="tr-TR" sz="2000" dirty="0" err="1"/>
              <a:t>Mastery</a:t>
            </a:r>
            <a:r>
              <a:rPr lang="tr-TR" sz="2000" dirty="0"/>
              <a:t> Test adı altında ara sınavlar açılır.</a:t>
            </a:r>
          </a:p>
          <a:p>
            <a:r>
              <a:rPr lang="tr-TR" sz="2000" dirty="0" err="1"/>
              <a:t>Mastery</a:t>
            </a:r>
            <a:r>
              <a:rPr lang="tr-TR" sz="2000" dirty="0"/>
              <a:t> Testin açılması için ünitelerin her bir bölümünün en az %80 oranında çalışılmış olması gereklidir.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33816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5536" y="188640"/>
            <a:ext cx="4068452" cy="25545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tr-TR" sz="2000" dirty="0"/>
          </a:p>
          <a:p>
            <a:r>
              <a:rPr lang="tr-TR" sz="2000" dirty="0" err="1"/>
              <a:t>Mastery</a:t>
            </a:r>
            <a:r>
              <a:rPr lang="tr-TR" sz="2000" dirty="0"/>
              <a:t> Test sınavından en az 85 puan almak gereklidir.</a:t>
            </a:r>
          </a:p>
          <a:p>
            <a:r>
              <a:rPr lang="tr-TR" sz="2000" dirty="0"/>
              <a:t>Eğer  not 85’ten  daha düşük olursa 1 hafta sonra sınav yeniden açılacaktır. </a:t>
            </a:r>
          </a:p>
          <a:p>
            <a:r>
              <a:rPr lang="tr-TR" sz="2000" dirty="0"/>
              <a:t>Beceri sınavları  85 ve üzeriyse +2 puan, düşükse -2 puan </a:t>
            </a:r>
          </a:p>
          <a:p>
            <a:endParaRPr lang="tr-TR" sz="2000" dirty="0"/>
          </a:p>
        </p:txBody>
      </p:sp>
      <p:sp>
        <p:nvSpPr>
          <p:cNvPr id="4" name="Dikdörtgen 3"/>
          <p:cNvSpPr/>
          <p:nvPr/>
        </p:nvSpPr>
        <p:spPr>
          <a:xfrm>
            <a:off x="395805" y="2967906"/>
            <a:ext cx="4068452" cy="3477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tr-TR" sz="2000" dirty="0"/>
          </a:p>
          <a:p>
            <a:r>
              <a:rPr lang="tr-TR" sz="2000" dirty="0"/>
              <a:t>Başladığınız günden itibaren </a:t>
            </a:r>
            <a:r>
              <a:rPr lang="tr-TR" sz="2000" b="1" dirty="0"/>
              <a:t>30 değişik gün </a:t>
            </a:r>
            <a:r>
              <a:rPr lang="tr-TR" sz="2000" dirty="0"/>
              <a:t>düzenli çalışma yapmışsanız sistem  +2 puan daha veriyor.</a:t>
            </a:r>
          </a:p>
          <a:p>
            <a:endParaRPr lang="tr-TR" sz="2000" dirty="0"/>
          </a:p>
          <a:p>
            <a:r>
              <a:rPr lang="tr-TR" sz="2000" dirty="0"/>
              <a:t>Eğer </a:t>
            </a:r>
            <a:r>
              <a:rPr lang="tr-TR" sz="2000" b="1" dirty="0"/>
              <a:t>50 günden daha fazla </a:t>
            </a:r>
            <a:r>
              <a:rPr lang="tr-TR" sz="2000" dirty="0"/>
              <a:t>günlük çalışma yapmış, sisteme girmişseniz  +2 puan daha veriyor, sistemi düzenli kullanmayanların +2 puanını yine alıyor.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788024" y="476672"/>
            <a:ext cx="4085869" cy="563231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sz="2000" dirty="0"/>
              <a:t>Her bölümde kısa anlatımlardan sonra sorularla karşılaşılır. Bu sorulara doğru cevap verilmesi son derece önemlidir. Burada çok dikkatli </a:t>
            </a:r>
            <a:r>
              <a:rPr lang="tr-TR" sz="2000" dirty="0" err="1"/>
              <a:t>olmalısınız.Eğer</a:t>
            </a:r>
            <a:r>
              <a:rPr lang="tr-TR" sz="2000" dirty="0"/>
              <a:t> bir nokta tam olarak anlaşılmamışsa tekrar dinlenilip ondan sonra ilerlenmelidir. </a:t>
            </a:r>
          </a:p>
          <a:p>
            <a:endParaRPr lang="tr-TR" sz="2000" dirty="0"/>
          </a:p>
          <a:p>
            <a:r>
              <a:rPr lang="tr-TR" sz="2000" dirty="0"/>
              <a:t>-Cevap vermeden önce soru da tekrar tekrar dinleyebilir. Bu noktada Play/</a:t>
            </a:r>
            <a:r>
              <a:rPr lang="tr-TR" sz="2000" dirty="0" err="1"/>
              <a:t>Pause</a:t>
            </a:r>
            <a:r>
              <a:rPr lang="tr-TR" sz="2000" dirty="0"/>
              <a:t> butonu kullanılabilir. (Play/</a:t>
            </a:r>
            <a:r>
              <a:rPr lang="tr-TR" sz="2000" dirty="0" err="1"/>
              <a:t>Pause</a:t>
            </a:r>
            <a:r>
              <a:rPr lang="tr-TR" sz="2000" dirty="0"/>
              <a:t> butonunu istediği kadar kullanabilir.) </a:t>
            </a:r>
          </a:p>
          <a:p>
            <a:endParaRPr lang="tr-TR" sz="2000" dirty="0"/>
          </a:p>
          <a:p>
            <a:r>
              <a:rPr lang="tr-TR" sz="2000" dirty="0"/>
              <a:t>-Anlama alıştırmalarına alıştırmaların tam olarak yapılması durumunda +2 puan, düşük olması durumunda -2 puan verilir.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27409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56" t="2118" r="18708" b="8666"/>
          <a:stretch/>
        </p:blipFill>
        <p:spPr bwMode="auto">
          <a:xfrm>
            <a:off x="0" y="47767"/>
            <a:ext cx="9144000" cy="669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Metin kutusu 22"/>
          <p:cNvSpPr txBox="1"/>
          <p:nvPr/>
        </p:nvSpPr>
        <p:spPr>
          <a:xfrm>
            <a:off x="6759700" y="3933056"/>
            <a:ext cx="141826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Çeviri Tuşu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3153734" y="4653136"/>
            <a:ext cx="141826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/>
              <a:t>Altyazı  Tuşu</a:t>
            </a:r>
          </a:p>
        </p:txBody>
      </p:sp>
      <p:sp>
        <p:nvSpPr>
          <p:cNvPr id="29" name="Oval 28"/>
          <p:cNvSpPr/>
          <p:nvPr/>
        </p:nvSpPr>
        <p:spPr>
          <a:xfrm>
            <a:off x="6084168" y="6193688"/>
            <a:ext cx="61407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Oval 29"/>
          <p:cNvSpPr/>
          <p:nvPr/>
        </p:nvSpPr>
        <p:spPr>
          <a:xfrm>
            <a:off x="6827393" y="6126075"/>
            <a:ext cx="61407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1" name="Düz Ok Bağlayıcısı 30"/>
          <p:cNvCxnSpPr>
            <a:endCxn id="24" idx="2"/>
          </p:cNvCxnSpPr>
          <p:nvPr/>
        </p:nvCxnSpPr>
        <p:spPr>
          <a:xfrm flipH="1" flipV="1">
            <a:off x="3862867" y="5022468"/>
            <a:ext cx="2493613" cy="11712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30" idx="0"/>
          </p:cNvCxnSpPr>
          <p:nvPr/>
        </p:nvCxnSpPr>
        <p:spPr>
          <a:xfrm flipV="1">
            <a:off x="7134428" y="4302389"/>
            <a:ext cx="0" cy="182368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ikdörtgen 24"/>
          <p:cNvSpPr/>
          <p:nvPr/>
        </p:nvSpPr>
        <p:spPr>
          <a:xfrm>
            <a:off x="2843808" y="260648"/>
            <a:ext cx="5262150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tr-TR" sz="2000" dirty="0"/>
          </a:p>
          <a:p>
            <a:pPr lvl="1"/>
            <a:r>
              <a:rPr lang="tr-TR" sz="2000" dirty="0"/>
              <a:t>Alt yazı ve Çeviri butonlarının mümkün olduğunca kullanılmaması gereklidir.</a:t>
            </a:r>
          </a:p>
          <a:p>
            <a:pPr lvl="1"/>
            <a:endParaRPr lang="tr-TR" sz="2000" dirty="0"/>
          </a:p>
          <a:p>
            <a:pPr lvl="1"/>
            <a:r>
              <a:rPr lang="tr-TR" sz="2000" dirty="0"/>
              <a:t>Alt yazı ve çeviri butonları kullanılması durumunda sistem -1 puan veriyor.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14667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764704"/>
            <a:ext cx="8212037" cy="563231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1" algn="ctr"/>
            <a:endParaRPr lang="tr-TR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tr-TR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DYNED ÇALIŞIRKEN</a:t>
            </a:r>
          </a:p>
          <a:p>
            <a:pPr algn="ctr"/>
            <a:r>
              <a:rPr lang="tr-TR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tr-TR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 YAPMAMALIYIM?</a:t>
            </a:r>
          </a:p>
          <a:p>
            <a:pPr algn="ctr"/>
            <a:endParaRPr lang="tr-TR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5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2271</TotalTime>
  <Words>581</Words>
  <Application>Microsoft Office PowerPoint</Application>
  <PresentationFormat>Ekran Gösterisi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EsraYUCEER</dc:creator>
  <cp:lastModifiedBy>USER</cp:lastModifiedBy>
  <cp:revision>46</cp:revision>
  <dcterms:created xsi:type="dcterms:W3CDTF">2018-09-11T11:45:40Z</dcterms:created>
  <dcterms:modified xsi:type="dcterms:W3CDTF">2018-12-31T07:59:32Z</dcterms:modified>
</cp:coreProperties>
</file>